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4" r:id="rId2"/>
    <p:sldId id="373" r:id="rId3"/>
    <p:sldId id="374" r:id="rId4"/>
    <p:sldId id="375" r:id="rId5"/>
    <p:sldId id="376" r:id="rId6"/>
    <p:sldId id="381" r:id="rId7"/>
    <p:sldId id="382" r:id="rId8"/>
    <p:sldId id="257" r:id="rId9"/>
    <p:sldId id="372" r:id="rId10"/>
    <p:sldId id="410" r:id="rId11"/>
    <p:sldId id="411" r:id="rId12"/>
    <p:sldId id="377" r:id="rId13"/>
    <p:sldId id="378" r:id="rId14"/>
    <p:sldId id="379" r:id="rId15"/>
    <p:sldId id="380" r:id="rId16"/>
    <p:sldId id="416" r:id="rId17"/>
    <p:sldId id="417" r:id="rId18"/>
    <p:sldId id="418" r:id="rId19"/>
    <p:sldId id="419" r:id="rId20"/>
    <p:sldId id="412" r:id="rId21"/>
    <p:sldId id="413" r:id="rId22"/>
    <p:sldId id="397" r:id="rId23"/>
    <p:sldId id="398" r:id="rId24"/>
    <p:sldId id="414" r:id="rId25"/>
    <p:sldId id="415" r:id="rId2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A6C4"/>
    <a:srgbClr val="FFAAAD"/>
    <a:srgbClr val="B89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499"/>
    <p:restoredTop sz="94599"/>
  </p:normalViewPr>
  <p:slideViewPr>
    <p:cSldViewPr snapToGrid="0" snapToObjects="1">
      <p:cViewPr varScale="1">
        <p:scale>
          <a:sx n="71" d="100"/>
          <a:sy n="71" d="100"/>
        </p:scale>
        <p:origin x="48" y="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B51490-810B-D744-AF9D-668D093B0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2D3CE85-8000-084E-B6D1-6D0F74F80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A2F93B7-B5C7-404B-BDD9-E090DFEF4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59CA-B3C9-EE4C-BC4B-6CA486912B0E}" type="datetimeFigureOut">
              <a:rPr kumimoji="1" lang="zh-TW" altLang="en-US" smtClean="0"/>
              <a:t>2024/12/2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9CC8BF-052B-9847-B9C1-0406E0102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2F3B1A-5C4A-6548-BBDB-F3440685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3FD8-0710-FE4E-844B-6AB12072AE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91187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6AB6D5-FA83-664A-BF3B-BE95F7D6B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1134E76-49AB-0843-AA9E-430FC61D6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CC697C-4219-CF42-BC5A-90A5B4890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59CA-B3C9-EE4C-BC4B-6CA486912B0E}" type="datetimeFigureOut">
              <a:rPr kumimoji="1" lang="zh-TW" altLang="en-US" smtClean="0"/>
              <a:t>2024/12/2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97A988E-D9F6-904A-805D-E0E1AF2EB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4D5E4FB-4D5C-BB42-AA8F-31B3635E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3FD8-0710-FE4E-844B-6AB12072AE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42810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9DF55F9-042B-4044-B5F1-E01E986BD8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FB88E27-9983-2446-93AB-1A1838D65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01C4341-852C-7B4F-8C70-2EACF518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59CA-B3C9-EE4C-BC4B-6CA486912B0E}" type="datetimeFigureOut">
              <a:rPr kumimoji="1" lang="zh-TW" altLang="en-US" smtClean="0"/>
              <a:t>2024/12/2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1AB99E8-454C-2444-B04B-FB739CF4B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8A154A1-3697-6D43-92EE-CDC530B21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3FD8-0710-FE4E-844B-6AB12072AE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60125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02D375-CEAD-5A4A-B6B4-D31CB2E24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E477280-7355-FB4D-A588-8D37CDD59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4902CDA-1BD2-F648-B777-D5D55F3C5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59CA-B3C9-EE4C-BC4B-6CA486912B0E}" type="datetimeFigureOut">
              <a:rPr kumimoji="1" lang="zh-TW" altLang="en-US" smtClean="0"/>
              <a:t>2024/12/2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DB230B-3A8F-D74F-BFB6-86EC370EE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615A0E1-47F9-CE41-8FC8-E51A30EF4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3FD8-0710-FE4E-844B-6AB12072AE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26470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B37F18-067A-2948-A665-5E73C0E95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E77FD4A-C1D5-F243-8A30-9C077831B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08B33BF-77A0-F04B-A3A4-8A7937B6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59CA-B3C9-EE4C-BC4B-6CA486912B0E}" type="datetimeFigureOut">
              <a:rPr kumimoji="1" lang="zh-TW" altLang="en-US" smtClean="0"/>
              <a:t>2024/12/2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4453367-9D05-0149-ACB8-A3B30D27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C5964E-FE1D-EC4C-BF0C-DB10B130D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3FD8-0710-FE4E-844B-6AB12072AE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48917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80195E-4736-EB43-8C99-FCBEECF96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29E748-C00C-4547-A265-075448FFB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11867C9-7277-F541-8F93-B942D6EDE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99EBCBA-FA24-C84D-B7AB-50303E8FC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59CA-B3C9-EE4C-BC4B-6CA486912B0E}" type="datetimeFigureOut">
              <a:rPr kumimoji="1" lang="zh-TW" altLang="en-US" smtClean="0"/>
              <a:t>2024/12/2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C39F1CF-B319-2945-86DE-DE76AFB48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40A9F79-D03C-FA4B-8194-60A37EB2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3FD8-0710-FE4E-844B-6AB12072AE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9147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330645-F881-1E48-BADC-891B8705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461C5AD-95A9-FD44-857D-AFFA20A83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20C9422-10B6-0543-B276-B01CEEB7C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C13FD90-5BF5-D042-9811-75186C083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442E516-4D80-1B40-BADA-EAC0A44481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35318D0-688B-1047-9AE2-56A5FC7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59CA-B3C9-EE4C-BC4B-6CA486912B0E}" type="datetimeFigureOut">
              <a:rPr kumimoji="1" lang="zh-TW" altLang="en-US" smtClean="0"/>
              <a:t>2024/12/2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206735BA-26E7-0A4D-96D7-C09592D4D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A88A424-5F64-1E47-99D1-DFCEA9AAC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3FD8-0710-FE4E-844B-6AB12072AE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69054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423920-EFC1-BE48-BC13-A356A4C50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672E3F6-54A8-6944-B1E2-2BA291BBE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59CA-B3C9-EE4C-BC4B-6CA486912B0E}" type="datetimeFigureOut">
              <a:rPr kumimoji="1" lang="zh-TW" altLang="en-US" smtClean="0"/>
              <a:t>2024/12/2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21C1EB-B55A-CB46-8FFF-71504A9E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B8D946D-EE4A-5C4B-BB8C-FC34D6DC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3FD8-0710-FE4E-844B-6AB12072AE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25642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EE1907C-000E-194C-A123-BF1EA1723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59CA-B3C9-EE4C-BC4B-6CA486912B0E}" type="datetimeFigureOut">
              <a:rPr kumimoji="1" lang="zh-TW" altLang="en-US" smtClean="0"/>
              <a:t>2024/12/2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584926D-434D-2543-B1E6-28BAEFC9B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FE37BFA-27FF-194B-B923-7E82274C9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3FD8-0710-FE4E-844B-6AB12072AE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6485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766138-4481-9641-B493-ED50E473B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186A72B-DB03-D141-AE3B-A2AED8293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FBFBDE8-14BA-A446-B687-6845645D3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CB2D84-E3E7-D74B-9161-BED16E40C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59CA-B3C9-EE4C-BC4B-6CA486912B0E}" type="datetimeFigureOut">
              <a:rPr kumimoji="1" lang="zh-TW" altLang="en-US" smtClean="0"/>
              <a:t>2024/12/2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98E1912-F2AC-AF47-8EF0-9AE5D6800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E95C4D3-BEA3-1042-B589-FB29F3B1C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3FD8-0710-FE4E-844B-6AB12072AE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76099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58F111-1E4B-D944-97F6-C5BF5B57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58D5E36-CBCC-9240-9ECE-239C959947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82BDA1C-E669-DD4D-9D2A-B0E217871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BEFA9F7-62C1-9B48-8144-53FC84DF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59CA-B3C9-EE4C-BC4B-6CA486912B0E}" type="datetimeFigureOut">
              <a:rPr kumimoji="1" lang="zh-TW" altLang="en-US" smtClean="0"/>
              <a:t>2024/12/2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274DD4A-3660-B84E-B91C-77C9BAAC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8D4B757-250B-3646-B44A-D08CDFCA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3FD8-0710-FE4E-844B-6AB12072AE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55891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D7E7398-C16D-C441-8211-8A3059228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7258429-D629-0147-93DB-C920891B0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C22E3CA-A7B2-B44B-88E3-F149D938C9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C59CA-B3C9-EE4C-BC4B-6CA486912B0E}" type="datetimeFigureOut">
              <a:rPr kumimoji="1" lang="zh-TW" altLang="en-US" smtClean="0"/>
              <a:t>2024/12/2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48429ED-DA71-C54C-B21D-05FDC811B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1D0326A-05D1-1741-8F45-0801E34D7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13FD8-0710-FE4E-844B-6AB12072AE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7379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958328-57D0-EE46-8230-A8D7F6991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948" y="1319507"/>
            <a:ext cx="11338778" cy="1569672"/>
          </a:xfrm>
          <a:solidFill>
            <a:schemeClr val="accent4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103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  <a:cs typeface="Comic Sans MS"/>
              </a:rPr>
              <a:t>Animal Sounds</a:t>
            </a:r>
            <a:endParaRPr lang="zh-TW" altLang="en-US" sz="10300" b="1" dirty="0">
              <a:ln w="28575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ooper Black" panose="0208090404030B020404" pitchFamily="18" charset="0"/>
              <a:cs typeface="Comic Sans MS"/>
            </a:endParaRPr>
          </a:p>
        </p:txBody>
      </p:sp>
      <p:pic>
        <p:nvPicPr>
          <p:cNvPr id="3" name="Picture 4">
            <a:hlinkClick r:id="" action="ppaction://noaction">
              <a:snd r:embed="rId2" name="hello.wav"/>
            </a:hlinkClick>
            <a:extLst>
              <a:ext uri="{FF2B5EF4-FFF2-40B4-BE49-F238E27FC236}">
                <a16:creationId xmlns:a16="http://schemas.microsoft.com/office/drawing/2014/main" id="{9EB1511E-712A-4641-BCE8-6BE19BCA3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7" t="17407"/>
          <a:stretch>
            <a:fillRect/>
          </a:stretch>
        </p:blipFill>
        <p:spPr bwMode="auto">
          <a:xfrm>
            <a:off x="7207862" y="2831688"/>
            <a:ext cx="4164144" cy="388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829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EDD404A-6D1D-6747-B7C3-5854A794794C}"/>
              </a:ext>
            </a:extLst>
          </p:cNvPr>
          <p:cNvSpPr txBox="1"/>
          <p:nvPr/>
        </p:nvSpPr>
        <p:spPr>
          <a:xfrm>
            <a:off x="0" y="0"/>
            <a:ext cx="5716630" cy="923330"/>
          </a:xfrm>
          <a:prstGeom prst="rect">
            <a:avLst/>
          </a:prstGeom>
          <a:solidFill>
            <a:srgbClr val="FFAAAD"/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</a:rPr>
              <a:t>Listen and guess</a:t>
            </a:r>
            <a:endParaRPr kumimoji="1" lang="zh-TW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2BC5A39-2F86-2B48-81D7-07BADFB212FC}"/>
              </a:ext>
            </a:extLst>
          </p:cNvPr>
          <p:cNvSpPr txBox="1"/>
          <p:nvPr/>
        </p:nvSpPr>
        <p:spPr>
          <a:xfrm>
            <a:off x="2179443" y="1202267"/>
            <a:ext cx="7074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What is it?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5" name="what-noises-do-koalas-make">
            <a:hlinkClick r:id="" action="ppaction://media"/>
            <a:extLst>
              <a:ext uri="{FF2B5EF4-FFF2-40B4-BE49-F238E27FC236}">
                <a16:creationId xmlns:a16="http://schemas.microsoft.com/office/drawing/2014/main" id="{DFBBA24C-C04C-49E7-B9DB-8683DDDB3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366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5398" y="2633269"/>
            <a:ext cx="3022464" cy="3022464"/>
          </a:xfrm>
          <a:prstGeom prst="rect">
            <a:avLst/>
          </a:prstGeom>
          <a:solidFill>
            <a:schemeClr val="tx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4621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3E46CCC0-74D0-814F-9EF5-E9238354A2D4}"/>
              </a:ext>
            </a:extLst>
          </p:cNvPr>
          <p:cNvSpPr txBox="1"/>
          <p:nvPr/>
        </p:nvSpPr>
        <p:spPr>
          <a:xfrm>
            <a:off x="626533" y="39006"/>
            <a:ext cx="76209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It’s a koala.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1026" name="Picture 2" descr="San Diego Koala GIF by San Diego Zoo Wildlife Alliance">
            <a:extLst>
              <a:ext uri="{FF2B5EF4-FFF2-40B4-BE49-F238E27FC236}">
                <a16:creationId xmlns:a16="http://schemas.microsoft.com/office/drawing/2014/main" id="{D5A7D651-F814-476A-B727-444F7981E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42" y="1981199"/>
            <a:ext cx="7407888" cy="414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圖說文字 3">
            <a:extLst>
              <a:ext uri="{FF2B5EF4-FFF2-40B4-BE49-F238E27FC236}">
                <a16:creationId xmlns:a16="http://schemas.microsoft.com/office/drawing/2014/main" id="{BA2B154E-53EE-8C46-893A-777BFF7FB368}"/>
              </a:ext>
            </a:extLst>
          </p:cNvPr>
          <p:cNvSpPr/>
          <p:nvPr/>
        </p:nvSpPr>
        <p:spPr>
          <a:xfrm>
            <a:off x="6603999" y="1981199"/>
            <a:ext cx="5249334" cy="3742267"/>
          </a:xfrm>
          <a:prstGeom prst="wedgeEllipseCallout">
            <a:avLst>
              <a:gd name="adj1" fmla="val -74059"/>
              <a:gd name="adj2" fmla="val -17068"/>
            </a:avLst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9600" b="1" dirty="0">
                <a:solidFill>
                  <a:schemeClr val="tx1"/>
                </a:solidFill>
                <a:latin typeface="Comic Sans MS" panose="030F0902030302020204" pitchFamily="66" charset="0"/>
              </a:rPr>
              <a:t>Bello</a:t>
            </a:r>
            <a:endParaRPr kumimoji="1" lang="zh-TW" altLang="en-US" sz="9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75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EDD404A-6D1D-6747-B7C3-5854A794794C}"/>
              </a:ext>
            </a:extLst>
          </p:cNvPr>
          <p:cNvSpPr txBox="1"/>
          <p:nvPr/>
        </p:nvSpPr>
        <p:spPr>
          <a:xfrm>
            <a:off x="0" y="0"/>
            <a:ext cx="5716630" cy="923330"/>
          </a:xfrm>
          <a:prstGeom prst="rect">
            <a:avLst/>
          </a:prstGeom>
          <a:solidFill>
            <a:srgbClr val="FFAAAD"/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</a:rPr>
              <a:t>Listen and guess</a:t>
            </a:r>
            <a:endParaRPr kumimoji="1" lang="zh-TW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2BC5A39-2F86-2B48-81D7-07BADFB212FC}"/>
              </a:ext>
            </a:extLst>
          </p:cNvPr>
          <p:cNvSpPr txBox="1"/>
          <p:nvPr/>
        </p:nvSpPr>
        <p:spPr>
          <a:xfrm>
            <a:off x="2179443" y="1202267"/>
            <a:ext cx="7074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What is it?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Pig Sound">
            <a:hlinkClick r:id="" action="ppaction://media"/>
            <a:extLst>
              <a:ext uri="{FF2B5EF4-FFF2-40B4-BE49-F238E27FC236}">
                <a16:creationId xmlns:a16="http://schemas.microsoft.com/office/drawing/2014/main" id="{1FDE0B3C-347B-AB42-8624-2D2A32CD2D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0450" y="3050864"/>
            <a:ext cx="6443366" cy="362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0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BE04DEC-6555-664B-AE3E-78A196062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55" y="1569660"/>
            <a:ext cx="6858000" cy="528834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E46CCC0-74D0-814F-9EF5-E9238354A2D4}"/>
              </a:ext>
            </a:extLst>
          </p:cNvPr>
          <p:cNvSpPr txBox="1"/>
          <p:nvPr/>
        </p:nvSpPr>
        <p:spPr>
          <a:xfrm>
            <a:off x="690632" y="0"/>
            <a:ext cx="62600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It’s a pig.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橢圓圖說文字 5">
            <a:extLst>
              <a:ext uri="{FF2B5EF4-FFF2-40B4-BE49-F238E27FC236}">
                <a16:creationId xmlns:a16="http://schemas.microsoft.com/office/drawing/2014/main" id="{D3F0A747-D99E-1145-BFDF-18413AB0DF0D}"/>
              </a:ext>
            </a:extLst>
          </p:cNvPr>
          <p:cNvSpPr/>
          <p:nvPr/>
        </p:nvSpPr>
        <p:spPr>
          <a:xfrm>
            <a:off x="6603999" y="1981199"/>
            <a:ext cx="5249334" cy="3742267"/>
          </a:xfrm>
          <a:prstGeom prst="wedgeEllipseCallout">
            <a:avLst>
              <a:gd name="adj1" fmla="val -74059"/>
              <a:gd name="adj2" fmla="val -17068"/>
            </a:avLst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9600" b="1" dirty="0">
                <a:solidFill>
                  <a:schemeClr val="tx1"/>
                </a:solidFill>
                <a:latin typeface="Comic Sans MS" panose="030F0902030302020204" pitchFamily="66" charset="0"/>
              </a:rPr>
              <a:t>Oink!</a:t>
            </a:r>
            <a:endParaRPr kumimoji="1" lang="zh-TW" altLang="en-US" sz="9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9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EDD404A-6D1D-6747-B7C3-5854A794794C}"/>
              </a:ext>
            </a:extLst>
          </p:cNvPr>
          <p:cNvSpPr txBox="1"/>
          <p:nvPr/>
        </p:nvSpPr>
        <p:spPr>
          <a:xfrm>
            <a:off x="0" y="0"/>
            <a:ext cx="5716630" cy="923330"/>
          </a:xfrm>
          <a:prstGeom prst="rect">
            <a:avLst/>
          </a:prstGeom>
          <a:solidFill>
            <a:srgbClr val="FFAAAD"/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</a:rPr>
              <a:t>Listen and guess</a:t>
            </a:r>
            <a:endParaRPr kumimoji="1" lang="zh-TW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2BC5A39-2F86-2B48-81D7-07BADFB212FC}"/>
              </a:ext>
            </a:extLst>
          </p:cNvPr>
          <p:cNvSpPr txBox="1"/>
          <p:nvPr/>
        </p:nvSpPr>
        <p:spPr>
          <a:xfrm>
            <a:off x="2179443" y="1202267"/>
            <a:ext cx="7074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What is it?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Duck Sound">
            <a:hlinkClick r:id="" action="ppaction://media"/>
            <a:extLst>
              <a:ext uri="{FF2B5EF4-FFF2-40B4-BE49-F238E27FC236}">
                <a16:creationId xmlns:a16="http://schemas.microsoft.com/office/drawing/2014/main" id="{98DEA831-44D6-D64F-A068-4DE2C741BF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8735" y="2771927"/>
            <a:ext cx="7070880" cy="39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5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1958616-7935-DD4A-B13D-ECEA4EC46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71" b="4797"/>
          <a:stretch/>
        </p:blipFill>
        <p:spPr>
          <a:xfrm>
            <a:off x="309717" y="1981199"/>
            <a:ext cx="5791200" cy="483747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E46CCC0-74D0-814F-9EF5-E9238354A2D4}"/>
              </a:ext>
            </a:extLst>
          </p:cNvPr>
          <p:cNvSpPr txBox="1"/>
          <p:nvPr/>
        </p:nvSpPr>
        <p:spPr>
          <a:xfrm>
            <a:off x="690632" y="0"/>
            <a:ext cx="72635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It’s a duck.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橢圓圖說文字 5">
            <a:extLst>
              <a:ext uri="{FF2B5EF4-FFF2-40B4-BE49-F238E27FC236}">
                <a16:creationId xmlns:a16="http://schemas.microsoft.com/office/drawing/2014/main" id="{D3F0A747-D99E-1145-BFDF-18413AB0DF0D}"/>
              </a:ext>
            </a:extLst>
          </p:cNvPr>
          <p:cNvSpPr/>
          <p:nvPr/>
        </p:nvSpPr>
        <p:spPr>
          <a:xfrm>
            <a:off x="6312310" y="1981199"/>
            <a:ext cx="5541023" cy="3742267"/>
          </a:xfrm>
          <a:prstGeom prst="wedgeEllipseCallout">
            <a:avLst>
              <a:gd name="adj1" fmla="val -74059"/>
              <a:gd name="adj2" fmla="val -17068"/>
            </a:avLst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9600" b="1" dirty="0">
                <a:solidFill>
                  <a:schemeClr val="tx1"/>
                </a:solidFill>
                <a:latin typeface="Comic Sans MS" panose="030F0902030302020204" pitchFamily="66" charset="0"/>
              </a:rPr>
              <a:t>Quack!</a:t>
            </a:r>
            <a:endParaRPr kumimoji="1" lang="zh-TW" altLang="en-US" sz="9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9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EDD404A-6D1D-6747-B7C3-5854A794794C}"/>
              </a:ext>
            </a:extLst>
          </p:cNvPr>
          <p:cNvSpPr txBox="1"/>
          <p:nvPr/>
        </p:nvSpPr>
        <p:spPr>
          <a:xfrm>
            <a:off x="0" y="0"/>
            <a:ext cx="5716630" cy="923330"/>
          </a:xfrm>
          <a:prstGeom prst="rect">
            <a:avLst/>
          </a:prstGeom>
          <a:solidFill>
            <a:srgbClr val="FFAAAD"/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</a:rPr>
              <a:t>Listen and guess</a:t>
            </a:r>
            <a:endParaRPr kumimoji="1" lang="zh-TW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2BC5A39-2F86-2B48-81D7-07BADFB212FC}"/>
              </a:ext>
            </a:extLst>
          </p:cNvPr>
          <p:cNvSpPr txBox="1"/>
          <p:nvPr/>
        </p:nvSpPr>
        <p:spPr>
          <a:xfrm>
            <a:off x="2179443" y="1202267"/>
            <a:ext cx="7074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What is it?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5" name="elephant-sound">
            <a:hlinkClick r:id="" action="ppaction://media"/>
            <a:extLst>
              <a:ext uri="{FF2B5EF4-FFF2-40B4-BE49-F238E27FC236}">
                <a16:creationId xmlns:a16="http://schemas.microsoft.com/office/drawing/2014/main" id="{0DAA1F94-FAA7-4A78-9E84-39B4A9A72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5694" y="2589305"/>
            <a:ext cx="3569447" cy="356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6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3E46CCC0-74D0-814F-9EF5-E9238354A2D4}"/>
              </a:ext>
            </a:extLst>
          </p:cNvPr>
          <p:cNvSpPr txBox="1"/>
          <p:nvPr/>
        </p:nvSpPr>
        <p:spPr>
          <a:xfrm>
            <a:off x="690632" y="0"/>
            <a:ext cx="102387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It’s an elephant.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1026" name="Picture 2" descr="Happy Is an Elephant. Is She Also a Person? - The Atlantic">
            <a:extLst>
              <a:ext uri="{FF2B5EF4-FFF2-40B4-BE49-F238E27FC236}">
                <a16:creationId xmlns:a16="http://schemas.microsoft.com/office/drawing/2014/main" id="{EBCA9E94-E6E7-45B0-B700-4D518E0FF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35" y="2267898"/>
            <a:ext cx="5182721" cy="386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橢圓圖說文字 5">
            <a:extLst>
              <a:ext uri="{FF2B5EF4-FFF2-40B4-BE49-F238E27FC236}">
                <a16:creationId xmlns:a16="http://schemas.microsoft.com/office/drawing/2014/main" id="{D3F0A747-D99E-1145-BFDF-18413AB0DF0D}"/>
              </a:ext>
            </a:extLst>
          </p:cNvPr>
          <p:cNvSpPr/>
          <p:nvPr/>
        </p:nvSpPr>
        <p:spPr>
          <a:xfrm>
            <a:off x="6312310" y="1981199"/>
            <a:ext cx="5541023" cy="3742267"/>
          </a:xfrm>
          <a:prstGeom prst="wedgeEllipseCallout">
            <a:avLst>
              <a:gd name="adj1" fmla="val -74059"/>
              <a:gd name="adj2" fmla="val -17068"/>
            </a:avLst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7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trumpet!</a:t>
            </a:r>
            <a:endParaRPr kumimoji="1" lang="zh-TW" altLang="en-US" sz="7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97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EDD404A-6D1D-6747-B7C3-5854A794794C}"/>
              </a:ext>
            </a:extLst>
          </p:cNvPr>
          <p:cNvSpPr txBox="1"/>
          <p:nvPr/>
        </p:nvSpPr>
        <p:spPr>
          <a:xfrm>
            <a:off x="0" y="0"/>
            <a:ext cx="5716630" cy="923330"/>
          </a:xfrm>
          <a:prstGeom prst="rect">
            <a:avLst/>
          </a:prstGeom>
          <a:solidFill>
            <a:srgbClr val="FFAAAD"/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</a:rPr>
              <a:t>Listen and guess</a:t>
            </a:r>
            <a:endParaRPr kumimoji="1" lang="zh-TW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2BC5A39-2F86-2B48-81D7-07BADFB212FC}"/>
              </a:ext>
            </a:extLst>
          </p:cNvPr>
          <p:cNvSpPr txBox="1"/>
          <p:nvPr/>
        </p:nvSpPr>
        <p:spPr>
          <a:xfrm>
            <a:off x="2179443" y="1202267"/>
            <a:ext cx="7074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What is it?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whinnying---neighing-my-horse-is-calling-to-the-horses-to-come--horse---shorts">
            <a:hlinkClick r:id="" action="ppaction://media"/>
            <a:extLst>
              <a:ext uri="{FF2B5EF4-FFF2-40B4-BE49-F238E27FC236}">
                <a16:creationId xmlns:a16="http://schemas.microsoft.com/office/drawing/2014/main" id="{A49ED0E1-E31C-4E93-ADE0-FBAA19A8C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28142" y="2678953"/>
            <a:ext cx="3045012" cy="304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4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3E46CCC0-74D0-814F-9EF5-E9238354A2D4}"/>
              </a:ext>
            </a:extLst>
          </p:cNvPr>
          <p:cNvSpPr txBox="1"/>
          <p:nvPr/>
        </p:nvSpPr>
        <p:spPr>
          <a:xfrm>
            <a:off x="690632" y="0"/>
            <a:ext cx="78406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It’s a horse.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2050" name="Picture 2" descr="Horse | Definition, Breeds, Pictures, Evolution, &amp; Facts | Britannica">
            <a:extLst>
              <a:ext uri="{FF2B5EF4-FFF2-40B4-BE49-F238E27FC236}">
                <a16:creationId xmlns:a16="http://schemas.microsoft.com/office/drawing/2014/main" id="{FFE7E2A4-B89B-4DBF-B7F9-3A448E180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93" y="1916487"/>
            <a:ext cx="5541023" cy="434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橢圓圖說文字 5">
            <a:extLst>
              <a:ext uri="{FF2B5EF4-FFF2-40B4-BE49-F238E27FC236}">
                <a16:creationId xmlns:a16="http://schemas.microsoft.com/office/drawing/2014/main" id="{D3F0A747-D99E-1145-BFDF-18413AB0DF0D}"/>
              </a:ext>
            </a:extLst>
          </p:cNvPr>
          <p:cNvSpPr/>
          <p:nvPr/>
        </p:nvSpPr>
        <p:spPr>
          <a:xfrm>
            <a:off x="6312310" y="1981199"/>
            <a:ext cx="5541023" cy="3742267"/>
          </a:xfrm>
          <a:prstGeom prst="wedgeEllipseCallout">
            <a:avLst>
              <a:gd name="adj1" fmla="val -74059"/>
              <a:gd name="adj2" fmla="val -17068"/>
            </a:avLst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7200" b="1" dirty="0">
                <a:solidFill>
                  <a:schemeClr val="tx1"/>
                </a:solidFill>
                <a:latin typeface="Comic Sans MS" panose="030F0902030302020204" pitchFamily="66" charset="0"/>
              </a:rPr>
              <a:t>neigh!</a:t>
            </a:r>
            <a:endParaRPr kumimoji="1" lang="zh-TW" altLang="en-US" sz="7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43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EDD404A-6D1D-6747-B7C3-5854A794794C}"/>
              </a:ext>
            </a:extLst>
          </p:cNvPr>
          <p:cNvSpPr txBox="1"/>
          <p:nvPr/>
        </p:nvSpPr>
        <p:spPr>
          <a:xfrm>
            <a:off x="0" y="0"/>
            <a:ext cx="5716630" cy="923330"/>
          </a:xfrm>
          <a:prstGeom prst="rect">
            <a:avLst/>
          </a:prstGeom>
          <a:solidFill>
            <a:srgbClr val="FFAAAD"/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</a:rPr>
              <a:t>Listen and guess</a:t>
            </a:r>
            <a:endParaRPr kumimoji="1" lang="zh-TW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2BC5A39-2F86-2B48-81D7-07BADFB212FC}"/>
              </a:ext>
            </a:extLst>
          </p:cNvPr>
          <p:cNvSpPr txBox="1"/>
          <p:nvPr/>
        </p:nvSpPr>
        <p:spPr>
          <a:xfrm>
            <a:off x="2179443" y="1202267"/>
            <a:ext cx="7074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What is it?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5" name="Cat Sound">
            <a:hlinkClick r:id="" action="ppaction://media"/>
            <a:extLst>
              <a:ext uri="{FF2B5EF4-FFF2-40B4-BE49-F238E27FC236}">
                <a16:creationId xmlns:a16="http://schemas.microsoft.com/office/drawing/2014/main" id="{99303F95-B417-AC40-AF0F-FE592D67FA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45078"/>
          <a:stretch/>
        </p:blipFill>
        <p:spPr>
          <a:xfrm>
            <a:off x="3596217" y="2771927"/>
            <a:ext cx="4464050" cy="360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EDD404A-6D1D-6747-B7C3-5854A794794C}"/>
              </a:ext>
            </a:extLst>
          </p:cNvPr>
          <p:cNvSpPr txBox="1"/>
          <p:nvPr/>
        </p:nvSpPr>
        <p:spPr>
          <a:xfrm>
            <a:off x="0" y="0"/>
            <a:ext cx="5716630" cy="923330"/>
          </a:xfrm>
          <a:prstGeom prst="rect">
            <a:avLst/>
          </a:prstGeom>
          <a:solidFill>
            <a:srgbClr val="FFAAAD"/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</a:rPr>
              <a:t>Listen and guess</a:t>
            </a:r>
            <a:endParaRPr kumimoji="1" lang="zh-TW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2BC5A39-2F86-2B48-81D7-07BADFB212FC}"/>
              </a:ext>
            </a:extLst>
          </p:cNvPr>
          <p:cNvSpPr txBox="1"/>
          <p:nvPr/>
        </p:nvSpPr>
        <p:spPr>
          <a:xfrm>
            <a:off x="2179443" y="1202267"/>
            <a:ext cx="7074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What is it?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5" name="tiger-roar">
            <a:hlinkClick r:id="" action="ppaction://media"/>
            <a:extLst>
              <a:ext uri="{FF2B5EF4-FFF2-40B4-BE49-F238E27FC236}">
                <a16:creationId xmlns:a16="http://schemas.microsoft.com/office/drawing/2014/main" id="{4A0F0206-2323-419D-9340-6AA5DAA7D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9023" y="2501405"/>
            <a:ext cx="2966192" cy="296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6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3E46CCC0-74D0-814F-9EF5-E9238354A2D4}"/>
              </a:ext>
            </a:extLst>
          </p:cNvPr>
          <p:cNvSpPr txBox="1"/>
          <p:nvPr/>
        </p:nvSpPr>
        <p:spPr>
          <a:xfrm>
            <a:off x="690632" y="0"/>
            <a:ext cx="74606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It’s a tiger.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8AE170E-FDE8-4E7E-B9EA-64D09B74C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660" y="2082635"/>
            <a:ext cx="7795832" cy="436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41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EDD404A-6D1D-6747-B7C3-5854A794794C}"/>
              </a:ext>
            </a:extLst>
          </p:cNvPr>
          <p:cNvSpPr txBox="1"/>
          <p:nvPr/>
        </p:nvSpPr>
        <p:spPr>
          <a:xfrm>
            <a:off x="0" y="0"/>
            <a:ext cx="5716630" cy="923330"/>
          </a:xfrm>
          <a:prstGeom prst="rect">
            <a:avLst/>
          </a:prstGeom>
          <a:solidFill>
            <a:srgbClr val="FFAAAD"/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</a:rPr>
              <a:t>Listen and guess</a:t>
            </a:r>
            <a:endParaRPr kumimoji="1" lang="zh-TW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2BC5A39-2F86-2B48-81D7-07BADFB212FC}"/>
              </a:ext>
            </a:extLst>
          </p:cNvPr>
          <p:cNvSpPr txBox="1"/>
          <p:nvPr/>
        </p:nvSpPr>
        <p:spPr>
          <a:xfrm>
            <a:off x="2179443" y="1202267"/>
            <a:ext cx="7074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What is it?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5" name="Mouse Sound">
            <a:hlinkClick r:id="" action="ppaction://media"/>
            <a:extLst>
              <a:ext uri="{FF2B5EF4-FFF2-40B4-BE49-F238E27FC236}">
                <a16:creationId xmlns:a16="http://schemas.microsoft.com/office/drawing/2014/main" id="{10655422-D134-1C4F-A7CB-024796F48F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8671" y="3050864"/>
            <a:ext cx="5922092" cy="333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F3E28F4-7D9F-A044-A960-EDFF406E0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32" y="1887794"/>
            <a:ext cx="4970206" cy="497020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E46CCC0-74D0-814F-9EF5-E9238354A2D4}"/>
              </a:ext>
            </a:extLst>
          </p:cNvPr>
          <p:cNvSpPr txBox="1"/>
          <p:nvPr/>
        </p:nvSpPr>
        <p:spPr>
          <a:xfrm>
            <a:off x="690632" y="0"/>
            <a:ext cx="81339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It’s a mouse.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橢圓圖說文字 5">
            <a:extLst>
              <a:ext uri="{FF2B5EF4-FFF2-40B4-BE49-F238E27FC236}">
                <a16:creationId xmlns:a16="http://schemas.microsoft.com/office/drawing/2014/main" id="{D3F0A747-D99E-1145-BFDF-18413AB0DF0D}"/>
              </a:ext>
            </a:extLst>
          </p:cNvPr>
          <p:cNvSpPr/>
          <p:nvPr/>
        </p:nvSpPr>
        <p:spPr>
          <a:xfrm>
            <a:off x="5987846" y="3115733"/>
            <a:ext cx="6204154" cy="3742267"/>
          </a:xfrm>
          <a:prstGeom prst="wedgeEllipseCallout">
            <a:avLst>
              <a:gd name="adj1" fmla="val -74059"/>
              <a:gd name="adj2" fmla="val -17068"/>
            </a:avLst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9600" b="1" dirty="0">
                <a:solidFill>
                  <a:schemeClr val="tx1"/>
                </a:solidFill>
                <a:latin typeface="Comic Sans MS" panose="030F0902030302020204" pitchFamily="66" charset="0"/>
              </a:rPr>
              <a:t>Squeak!</a:t>
            </a:r>
            <a:endParaRPr kumimoji="1" lang="zh-TW" altLang="en-US" sz="9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EDD404A-6D1D-6747-B7C3-5854A794794C}"/>
              </a:ext>
            </a:extLst>
          </p:cNvPr>
          <p:cNvSpPr txBox="1"/>
          <p:nvPr/>
        </p:nvSpPr>
        <p:spPr>
          <a:xfrm>
            <a:off x="0" y="0"/>
            <a:ext cx="5716630" cy="923330"/>
          </a:xfrm>
          <a:prstGeom prst="rect">
            <a:avLst/>
          </a:prstGeom>
          <a:solidFill>
            <a:srgbClr val="FFAAAD"/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</a:rPr>
              <a:t>Listen and guess</a:t>
            </a:r>
            <a:endParaRPr kumimoji="1" lang="zh-TW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2BC5A39-2F86-2B48-81D7-07BADFB212FC}"/>
              </a:ext>
            </a:extLst>
          </p:cNvPr>
          <p:cNvSpPr txBox="1"/>
          <p:nvPr/>
        </p:nvSpPr>
        <p:spPr>
          <a:xfrm>
            <a:off x="2179443" y="1202267"/>
            <a:ext cx="7074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What is it?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angry-lion-roaring-to-hunt-short">
            <a:hlinkClick r:id="" action="ppaction://media"/>
            <a:extLst>
              <a:ext uri="{FF2B5EF4-FFF2-40B4-BE49-F238E27FC236}">
                <a16:creationId xmlns:a16="http://schemas.microsoft.com/office/drawing/2014/main" id="{BCD93938-F709-4B64-9329-68DE380F1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2275" y="2771927"/>
            <a:ext cx="3227449" cy="322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3E46CCC0-74D0-814F-9EF5-E9238354A2D4}"/>
              </a:ext>
            </a:extLst>
          </p:cNvPr>
          <p:cNvSpPr txBox="1"/>
          <p:nvPr/>
        </p:nvSpPr>
        <p:spPr>
          <a:xfrm>
            <a:off x="690632" y="0"/>
            <a:ext cx="65758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It’s a lion.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2050" name="Picture 2" descr="Lion GIFs | Tenor">
            <a:extLst>
              <a:ext uri="{FF2B5EF4-FFF2-40B4-BE49-F238E27FC236}">
                <a16:creationId xmlns:a16="http://schemas.microsoft.com/office/drawing/2014/main" id="{2763126F-3345-495F-8E0B-92A01C224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649" y="1347293"/>
            <a:ext cx="3534702" cy="569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113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3E46CCC0-74D0-814F-9EF5-E9238354A2D4}"/>
              </a:ext>
            </a:extLst>
          </p:cNvPr>
          <p:cNvSpPr txBox="1"/>
          <p:nvPr/>
        </p:nvSpPr>
        <p:spPr>
          <a:xfrm>
            <a:off x="690632" y="0"/>
            <a:ext cx="65004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It’s a cat.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D1014CA-92DE-ED4E-97FD-88A043E60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92" r="20775"/>
          <a:stretch/>
        </p:blipFill>
        <p:spPr>
          <a:xfrm>
            <a:off x="690632" y="2094271"/>
            <a:ext cx="6017342" cy="4763729"/>
          </a:xfrm>
          <a:prstGeom prst="rect">
            <a:avLst/>
          </a:prstGeom>
        </p:spPr>
      </p:pic>
      <p:sp>
        <p:nvSpPr>
          <p:cNvPr id="6" name="橢圓圖說文字 5">
            <a:extLst>
              <a:ext uri="{FF2B5EF4-FFF2-40B4-BE49-F238E27FC236}">
                <a16:creationId xmlns:a16="http://schemas.microsoft.com/office/drawing/2014/main" id="{D3F0A747-D99E-1145-BFDF-18413AB0DF0D}"/>
              </a:ext>
            </a:extLst>
          </p:cNvPr>
          <p:cNvSpPr/>
          <p:nvPr/>
        </p:nvSpPr>
        <p:spPr>
          <a:xfrm>
            <a:off x="6603999" y="1981199"/>
            <a:ext cx="5249334" cy="3742267"/>
          </a:xfrm>
          <a:prstGeom prst="wedgeEllipseCallout">
            <a:avLst>
              <a:gd name="adj1" fmla="val -74059"/>
              <a:gd name="adj2" fmla="val -17068"/>
            </a:avLst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9600" b="1" dirty="0">
                <a:solidFill>
                  <a:schemeClr val="tx1"/>
                </a:solidFill>
                <a:latin typeface="Comic Sans MS" panose="030F0902030302020204" pitchFamily="66" charset="0"/>
              </a:rPr>
              <a:t>Meow!</a:t>
            </a:r>
            <a:endParaRPr kumimoji="1" lang="zh-TW" altLang="en-US" sz="9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47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EDD404A-6D1D-6747-B7C3-5854A794794C}"/>
              </a:ext>
            </a:extLst>
          </p:cNvPr>
          <p:cNvSpPr txBox="1"/>
          <p:nvPr/>
        </p:nvSpPr>
        <p:spPr>
          <a:xfrm>
            <a:off x="0" y="0"/>
            <a:ext cx="5716630" cy="923330"/>
          </a:xfrm>
          <a:prstGeom prst="rect">
            <a:avLst/>
          </a:prstGeom>
          <a:solidFill>
            <a:srgbClr val="FFAAAD"/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</a:rPr>
              <a:t>Listen and guess</a:t>
            </a:r>
            <a:endParaRPr kumimoji="1" lang="zh-TW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2BC5A39-2F86-2B48-81D7-07BADFB212FC}"/>
              </a:ext>
            </a:extLst>
          </p:cNvPr>
          <p:cNvSpPr txBox="1"/>
          <p:nvPr/>
        </p:nvSpPr>
        <p:spPr>
          <a:xfrm>
            <a:off x="2179443" y="1202267"/>
            <a:ext cx="7074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What is it?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Dog Sound">
            <a:hlinkClick r:id="" action="ppaction://media"/>
            <a:extLst>
              <a:ext uri="{FF2B5EF4-FFF2-40B4-BE49-F238E27FC236}">
                <a16:creationId xmlns:a16="http://schemas.microsoft.com/office/drawing/2014/main" id="{7476962B-8F8E-484E-9CE4-0D444EA73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6154" y="3050864"/>
            <a:ext cx="5625537" cy="38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3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0C24715-BFDE-BE42-B45F-B7D26676B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199"/>
            <a:ext cx="7155785" cy="487680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E46CCC0-74D0-814F-9EF5-E9238354A2D4}"/>
              </a:ext>
            </a:extLst>
          </p:cNvPr>
          <p:cNvSpPr txBox="1"/>
          <p:nvPr/>
        </p:nvSpPr>
        <p:spPr>
          <a:xfrm>
            <a:off x="690632" y="0"/>
            <a:ext cx="66271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It’s a dog.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橢圓圖說文字 5">
            <a:extLst>
              <a:ext uri="{FF2B5EF4-FFF2-40B4-BE49-F238E27FC236}">
                <a16:creationId xmlns:a16="http://schemas.microsoft.com/office/drawing/2014/main" id="{D3F0A747-D99E-1145-BFDF-18413AB0DF0D}"/>
              </a:ext>
            </a:extLst>
          </p:cNvPr>
          <p:cNvSpPr/>
          <p:nvPr/>
        </p:nvSpPr>
        <p:spPr>
          <a:xfrm>
            <a:off x="6603999" y="1981199"/>
            <a:ext cx="5249334" cy="3742267"/>
          </a:xfrm>
          <a:prstGeom prst="wedgeEllipseCallout">
            <a:avLst>
              <a:gd name="adj1" fmla="val -74059"/>
              <a:gd name="adj2" fmla="val -17068"/>
            </a:avLst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9600" b="1" dirty="0">
                <a:solidFill>
                  <a:schemeClr val="tx1"/>
                </a:solidFill>
                <a:latin typeface="Comic Sans MS" panose="030F0902030302020204" pitchFamily="66" charset="0"/>
              </a:rPr>
              <a:t>woof!</a:t>
            </a:r>
            <a:endParaRPr kumimoji="1" lang="zh-TW" altLang="en-US" sz="9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89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EDD404A-6D1D-6747-B7C3-5854A794794C}"/>
              </a:ext>
            </a:extLst>
          </p:cNvPr>
          <p:cNvSpPr txBox="1"/>
          <p:nvPr/>
        </p:nvSpPr>
        <p:spPr>
          <a:xfrm>
            <a:off x="0" y="0"/>
            <a:ext cx="5716630" cy="923330"/>
          </a:xfrm>
          <a:prstGeom prst="rect">
            <a:avLst/>
          </a:prstGeom>
          <a:solidFill>
            <a:srgbClr val="FFAAAD"/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</a:rPr>
              <a:t>Listen and guess</a:t>
            </a:r>
            <a:endParaRPr kumimoji="1" lang="zh-TW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2BC5A39-2F86-2B48-81D7-07BADFB212FC}"/>
              </a:ext>
            </a:extLst>
          </p:cNvPr>
          <p:cNvSpPr txBox="1"/>
          <p:nvPr/>
        </p:nvSpPr>
        <p:spPr>
          <a:xfrm>
            <a:off x="2179443" y="1202267"/>
            <a:ext cx="7074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What is it?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Bird Sound">
            <a:hlinkClick r:id="" action="ppaction://media"/>
            <a:extLst>
              <a:ext uri="{FF2B5EF4-FFF2-40B4-BE49-F238E27FC236}">
                <a16:creationId xmlns:a16="http://schemas.microsoft.com/office/drawing/2014/main" id="{0001E31D-C681-CC4F-8E8D-430CA4A967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9845" y="3050864"/>
            <a:ext cx="6653971" cy="374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7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FA9D850-CB75-A740-94A2-E92AA31A3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76" y="1569660"/>
            <a:ext cx="5843434" cy="528834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E46CCC0-74D0-814F-9EF5-E9238354A2D4}"/>
              </a:ext>
            </a:extLst>
          </p:cNvPr>
          <p:cNvSpPr txBox="1"/>
          <p:nvPr/>
        </p:nvSpPr>
        <p:spPr>
          <a:xfrm>
            <a:off x="690632" y="0"/>
            <a:ext cx="69926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It’s a bird.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橢圓圖說文字 5">
            <a:extLst>
              <a:ext uri="{FF2B5EF4-FFF2-40B4-BE49-F238E27FC236}">
                <a16:creationId xmlns:a16="http://schemas.microsoft.com/office/drawing/2014/main" id="{D3F0A747-D99E-1145-BFDF-18413AB0DF0D}"/>
              </a:ext>
            </a:extLst>
          </p:cNvPr>
          <p:cNvSpPr/>
          <p:nvPr/>
        </p:nvSpPr>
        <p:spPr>
          <a:xfrm>
            <a:off x="6312310" y="1981199"/>
            <a:ext cx="5541023" cy="3742267"/>
          </a:xfrm>
          <a:prstGeom prst="wedgeEllipseCallout">
            <a:avLst>
              <a:gd name="adj1" fmla="val -74059"/>
              <a:gd name="adj2" fmla="val -17068"/>
            </a:avLst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9600" b="1" dirty="0">
                <a:solidFill>
                  <a:schemeClr val="tx1"/>
                </a:solidFill>
                <a:latin typeface="Comic Sans MS" panose="030F0902030302020204" pitchFamily="66" charset="0"/>
              </a:rPr>
              <a:t>Tweet!</a:t>
            </a:r>
            <a:endParaRPr kumimoji="1" lang="zh-TW" altLang="en-US" sz="9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1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w Sound">
            <a:hlinkClick r:id="" action="ppaction://media"/>
            <a:extLst>
              <a:ext uri="{FF2B5EF4-FFF2-40B4-BE49-F238E27FC236}">
                <a16:creationId xmlns:a16="http://schemas.microsoft.com/office/drawing/2014/main" id="{F8E58CED-E57E-ED4E-8673-984F40252E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2570" y="2771927"/>
            <a:ext cx="6581246" cy="370195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EDD404A-6D1D-6747-B7C3-5854A794794C}"/>
              </a:ext>
            </a:extLst>
          </p:cNvPr>
          <p:cNvSpPr txBox="1"/>
          <p:nvPr/>
        </p:nvSpPr>
        <p:spPr>
          <a:xfrm>
            <a:off x="0" y="0"/>
            <a:ext cx="5716630" cy="923330"/>
          </a:xfrm>
          <a:prstGeom prst="rect">
            <a:avLst/>
          </a:prstGeom>
          <a:solidFill>
            <a:srgbClr val="FFAAAD"/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</a:rPr>
              <a:t>Listen and guess</a:t>
            </a:r>
            <a:endParaRPr kumimoji="1" lang="zh-TW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2BC5A39-2F86-2B48-81D7-07BADFB212FC}"/>
              </a:ext>
            </a:extLst>
          </p:cNvPr>
          <p:cNvSpPr txBox="1"/>
          <p:nvPr/>
        </p:nvSpPr>
        <p:spPr>
          <a:xfrm>
            <a:off x="2179443" y="1202267"/>
            <a:ext cx="7074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What is it?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97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B3D9D50-86B9-7B41-B719-3E9386B60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3" y="1608666"/>
            <a:ext cx="7620000" cy="5080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E46CCC0-74D0-814F-9EF5-E9238354A2D4}"/>
              </a:ext>
            </a:extLst>
          </p:cNvPr>
          <p:cNvSpPr txBox="1"/>
          <p:nvPr/>
        </p:nvSpPr>
        <p:spPr>
          <a:xfrm>
            <a:off x="626533" y="39006"/>
            <a:ext cx="67249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6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It’s a cow.</a:t>
            </a:r>
            <a:endParaRPr kumimoji="1" lang="zh-TW" altLang="en-US" sz="9600" b="1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橢圓圖說文字 3">
            <a:extLst>
              <a:ext uri="{FF2B5EF4-FFF2-40B4-BE49-F238E27FC236}">
                <a16:creationId xmlns:a16="http://schemas.microsoft.com/office/drawing/2014/main" id="{BA2B154E-53EE-8C46-893A-777BFF7FB368}"/>
              </a:ext>
            </a:extLst>
          </p:cNvPr>
          <p:cNvSpPr/>
          <p:nvPr/>
        </p:nvSpPr>
        <p:spPr>
          <a:xfrm>
            <a:off x="6603999" y="1981199"/>
            <a:ext cx="5249334" cy="3742267"/>
          </a:xfrm>
          <a:prstGeom prst="wedgeEllipseCallout">
            <a:avLst>
              <a:gd name="adj1" fmla="val -74059"/>
              <a:gd name="adj2" fmla="val -17068"/>
            </a:avLst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3800" b="1" dirty="0">
                <a:solidFill>
                  <a:schemeClr val="tx1"/>
                </a:solidFill>
                <a:latin typeface="Comic Sans MS" panose="030F0902030302020204" pitchFamily="66" charset="0"/>
              </a:rPr>
              <a:t>Moo!</a:t>
            </a:r>
            <a:endParaRPr kumimoji="1" lang="zh-TW" altLang="en-US" sz="13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30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1678</TotalTime>
  <Words>153</Words>
  <Application>Microsoft Office PowerPoint</Application>
  <PresentationFormat>寬螢幕</PresentationFormat>
  <Paragraphs>47</Paragraphs>
  <Slides>25</Slides>
  <Notes>0</Notes>
  <HiddenSlides>0</HiddenSlides>
  <MMClips>12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Cooper Black</vt:lpstr>
      <vt:lpstr>Office 佈景主題</vt:lpstr>
      <vt:lpstr>Animal Sounds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趙若秝</dc:creator>
  <cp:lastModifiedBy>megan wu</cp:lastModifiedBy>
  <cp:revision>49</cp:revision>
  <dcterms:created xsi:type="dcterms:W3CDTF">2021-01-28T05:16:00Z</dcterms:created>
  <dcterms:modified xsi:type="dcterms:W3CDTF">2024-12-02T07:51:15Z</dcterms:modified>
</cp:coreProperties>
</file>